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EC1"/>
    <a:srgbClr val="F07E23"/>
    <a:srgbClr val="0D933A"/>
    <a:srgbClr val="0C3274"/>
    <a:srgbClr val="D23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871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7897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157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324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246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608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725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114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229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955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550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121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674" y="836712"/>
            <a:ext cx="4033548" cy="4824536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9"/>
          </a:xfrm>
          <a:prstGeom prst="rect">
            <a:avLst/>
          </a:prstGeom>
        </p:spPr>
      </p:pic>
      <p:cxnSp>
        <p:nvCxnSpPr>
          <p:cNvPr id="13" name="Rett linje 12"/>
          <p:cNvCxnSpPr/>
          <p:nvPr/>
        </p:nvCxnSpPr>
        <p:spPr>
          <a:xfrm>
            <a:off x="3491880" y="2132856"/>
            <a:ext cx="5652120" cy="0"/>
          </a:xfrm>
          <a:prstGeom prst="line">
            <a:avLst/>
          </a:prstGeom>
          <a:ln w="12700">
            <a:solidFill>
              <a:srgbClr val="1A8E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489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99592" y="5598532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18.4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69" y="1052736"/>
            <a:ext cx="4000659" cy="404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62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99592" y="5598532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18.5 </a:t>
            </a:r>
            <a:r>
              <a:rPr lang="nb-NO" dirty="0" smtClean="0"/>
              <a:t>Graf av funksjonen </a:t>
            </a:r>
            <a:r>
              <a:rPr lang="nb-NO" i="1" dirty="0" smtClean="0"/>
              <a:t>y </a:t>
            </a:r>
            <a:r>
              <a:rPr lang="nb-NO" dirty="0" smtClean="0"/>
              <a:t>= √</a:t>
            </a:r>
            <a:r>
              <a:rPr lang="nb-NO" i="1" dirty="0" smtClean="0"/>
              <a:t>x</a:t>
            </a:r>
            <a:r>
              <a:rPr lang="nb-NO" dirty="0" smtClean="0"/>
              <a:t>̅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95" y="980728"/>
            <a:ext cx="435680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80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99592" y="5598532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18.6 </a:t>
            </a:r>
            <a:r>
              <a:rPr lang="nb-NO" dirty="0" smtClean="0"/>
              <a:t>Graf av funksjonen </a:t>
            </a:r>
            <a:r>
              <a:rPr lang="nb-NO" i="1" dirty="0" smtClean="0"/>
              <a:t>y </a:t>
            </a:r>
            <a:r>
              <a:rPr lang="nb-NO" dirty="0" smtClean="0"/>
              <a:t>= √</a:t>
            </a:r>
            <a:r>
              <a:rPr lang="nb-NO" i="1" dirty="0" smtClean="0"/>
              <a:t>x</a:t>
            </a:r>
            <a:r>
              <a:rPr lang="nb-NO" dirty="0" smtClean="0"/>
              <a:t>̅ </a:t>
            </a:r>
            <a:r>
              <a:rPr lang="nb-NO" dirty="0"/>
              <a:t>(i rødt) og </a:t>
            </a:r>
            <a:r>
              <a:rPr lang="nb-NO" dirty="0" smtClean="0"/>
              <a:t>funksjonen </a:t>
            </a:r>
            <a:r>
              <a:rPr lang="nb-NO" i="1" dirty="0" smtClean="0"/>
              <a:t>y </a:t>
            </a:r>
            <a:r>
              <a:rPr lang="nb-NO" dirty="0"/>
              <a:t>= </a:t>
            </a:r>
            <a:r>
              <a:rPr lang="nb-NO" i="1" dirty="0"/>
              <a:t>x </a:t>
            </a:r>
            <a:r>
              <a:rPr lang="nb-NO" dirty="0"/>
              <a:t>(i svart)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95" y="980728"/>
            <a:ext cx="4356809" cy="423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35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74" y="2276872"/>
            <a:ext cx="6809232" cy="15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20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99592" y="5598532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19.1 </a:t>
            </a:r>
            <a:r>
              <a:rPr lang="nb-NO" dirty="0"/>
              <a:t>Histogram for utvalg av tomatbokser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86" y="948076"/>
            <a:ext cx="6474697" cy="40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93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99592" y="5598532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19.2 </a:t>
            </a:r>
            <a:r>
              <a:rPr lang="nb-NO" dirty="0"/>
              <a:t>Fordelingen til </a:t>
            </a:r>
            <a:r>
              <a:rPr lang="nb-NO" i="1" dirty="0" smtClean="0"/>
              <a:t>x</a:t>
            </a:r>
            <a:r>
              <a:rPr lang="nb-NO" dirty="0"/>
              <a:t>̅ </a:t>
            </a:r>
            <a:r>
              <a:rPr lang="nb-NO" dirty="0" smtClean="0"/>
              <a:t>under </a:t>
            </a:r>
            <a:r>
              <a:rPr lang="nb-NO" dirty="0"/>
              <a:t>antagelsen om at </a:t>
            </a:r>
            <a:r>
              <a:rPr lang="el-GR" i="1" dirty="0" smtClean="0"/>
              <a:t>μ</a:t>
            </a:r>
            <a:r>
              <a:rPr lang="nb-NO" i="1" dirty="0" smtClean="0"/>
              <a:t> </a:t>
            </a:r>
            <a:r>
              <a:rPr lang="nb-NO" dirty="0" smtClean="0"/>
              <a:t>faktisk </a:t>
            </a:r>
            <a:r>
              <a:rPr lang="nb-NO" dirty="0"/>
              <a:t>er lik 400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41" y="901923"/>
            <a:ext cx="4864115" cy="439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52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99592" y="5598532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19.3 </a:t>
            </a:r>
            <a:r>
              <a:rPr lang="nb-NO" dirty="0"/>
              <a:t>Histogram for nytt utvalg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58" y="980728"/>
            <a:ext cx="6474697" cy="408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97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99592" y="5598532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19.4 </a:t>
            </a:r>
            <a:r>
              <a:rPr lang="nb-NO" dirty="0"/>
              <a:t>Fordelingen til </a:t>
            </a:r>
            <a:r>
              <a:rPr lang="nb-NO" i="1" dirty="0" smtClean="0"/>
              <a:t>x</a:t>
            </a:r>
            <a:r>
              <a:rPr lang="nb-NO" dirty="0"/>
              <a:t>̅ </a:t>
            </a:r>
            <a:r>
              <a:rPr lang="nb-NO" dirty="0" smtClean="0"/>
              <a:t>under </a:t>
            </a:r>
            <a:r>
              <a:rPr lang="nb-NO" dirty="0"/>
              <a:t>antagelsen om at </a:t>
            </a:r>
            <a:r>
              <a:rPr lang="el-GR" i="1" dirty="0" smtClean="0"/>
              <a:t>μ</a:t>
            </a:r>
            <a:r>
              <a:rPr lang="nb-NO" i="1" dirty="0" smtClean="0"/>
              <a:t> </a:t>
            </a:r>
            <a:r>
              <a:rPr lang="nb-NO" dirty="0" smtClean="0"/>
              <a:t>faktisk </a:t>
            </a:r>
            <a:r>
              <a:rPr lang="nb-NO" dirty="0"/>
              <a:t>er lik 400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41" y="908720"/>
            <a:ext cx="4864115" cy="440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38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99592" y="5598532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19.5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27" y="764703"/>
            <a:ext cx="4159546" cy="469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98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99592" y="5598532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19.6 </a:t>
            </a:r>
            <a:r>
              <a:rPr lang="nb-NO" dirty="0"/>
              <a:t>Arealene som svarer til </a:t>
            </a:r>
            <a:r>
              <a:rPr lang="nb-NO" i="1" dirty="0"/>
              <a:t>P</a:t>
            </a:r>
            <a:r>
              <a:rPr lang="nb-NO" dirty="0"/>
              <a:t>(| </a:t>
            </a:r>
            <a:r>
              <a:rPr lang="nb-NO" i="1" dirty="0"/>
              <a:t>Z </a:t>
            </a:r>
            <a:r>
              <a:rPr lang="nb-NO" dirty="0" smtClean="0"/>
              <a:t>|</a:t>
            </a:r>
            <a:r>
              <a:rPr lang="nb-NO" dirty="0"/>
              <a:t> </a:t>
            </a:r>
            <a:r>
              <a:rPr lang="nb-NO" dirty="0" smtClean="0"/>
              <a:t>≥ 1.2)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41" y="908720"/>
            <a:ext cx="4864115" cy="440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0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64" y="2060848"/>
            <a:ext cx="6760464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98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99592" y="5598532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19.7 </a:t>
            </a:r>
            <a:r>
              <a:rPr lang="nb-NO" dirty="0"/>
              <a:t>Normalfordelingen og testobservatoren for eksemplet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43" y="927932"/>
            <a:ext cx="6444714" cy="434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6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99592" y="5598532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19.8 </a:t>
            </a:r>
            <a:r>
              <a:rPr lang="nb-NO" dirty="0"/>
              <a:t>Normalfordelingen og testobservatoren for eksemplet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43" y="980728"/>
            <a:ext cx="6444714" cy="437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66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99592" y="5598532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19.9 </a:t>
            </a:r>
            <a:r>
              <a:rPr lang="nb-NO" dirty="0"/>
              <a:t>Tetthetskurven til en standard normalfordelt variabel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980728"/>
            <a:ext cx="7200799" cy="441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29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99592" y="5598532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19.10 </a:t>
            </a:r>
            <a:r>
              <a:rPr lang="nb-NO" dirty="0"/>
              <a:t>Tetthetskurven til </a:t>
            </a:r>
            <a:r>
              <a:rPr lang="nb-NO" i="1" dirty="0"/>
              <a:t>T </a:t>
            </a:r>
            <a:r>
              <a:rPr lang="nb-NO" dirty="0"/>
              <a:t>under </a:t>
            </a:r>
            <a:r>
              <a:rPr lang="nb-NO" i="1" dirty="0"/>
              <a:t>H</a:t>
            </a:r>
            <a:r>
              <a:rPr lang="nb-NO" baseline="-25000" dirty="0"/>
              <a:t>0</a:t>
            </a:r>
            <a:r>
              <a:rPr lang="nb-NO" dirty="0"/>
              <a:t> og </a:t>
            </a:r>
            <a:r>
              <a:rPr lang="nb-NO" i="1" dirty="0"/>
              <a:t>H</a:t>
            </a:r>
            <a:r>
              <a:rPr lang="nb-NO" i="1" baseline="-25000" dirty="0"/>
              <a:t>A</a:t>
            </a:r>
            <a:r>
              <a:rPr lang="nb-NO" dirty="0" smtClean="0"/>
              <a:t>, samt </a:t>
            </a:r>
            <a:r>
              <a:rPr lang="nb-NO" dirty="0"/>
              <a:t>linja </a:t>
            </a:r>
            <a:r>
              <a:rPr lang="nb-NO" i="1" dirty="0"/>
              <a:t>x </a:t>
            </a:r>
            <a:r>
              <a:rPr lang="nb-NO" dirty="0"/>
              <a:t>= </a:t>
            </a:r>
            <a:r>
              <a:rPr lang="nb-NO" dirty="0" smtClean="0"/>
              <a:t>–4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998" y="908720"/>
            <a:ext cx="4500002" cy="448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61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99592" y="5598532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19.11 </a:t>
            </a:r>
            <a:r>
              <a:rPr lang="nb-NO" dirty="0"/>
              <a:t>Kritisk område for signifikansnivået </a:t>
            </a:r>
            <a:r>
              <a:rPr lang="el-GR" i="1" dirty="0" smtClean="0"/>
              <a:t>α</a:t>
            </a:r>
            <a:r>
              <a:rPr lang="nb-NO" i="1" dirty="0" smtClean="0"/>
              <a:t> </a:t>
            </a:r>
            <a:r>
              <a:rPr lang="nb-NO" dirty="0"/>
              <a:t>= 0.05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340768"/>
            <a:ext cx="7632848" cy="352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25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99592" y="5598532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19.12 </a:t>
            </a:r>
            <a:r>
              <a:rPr lang="nb-NO" dirty="0"/>
              <a:t>Kritisk område for signifikansnivået </a:t>
            </a:r>
            <a:r>
              <a:rPr lang="el-GR" i="1" dirty="0" smtClean="0"/>
              <a:t>α</a:t>
            </a:r>
            <a:r>
              <a:rPr lang="nb-NO" i="1" dirty="0" smtClean="0"/>
              <a:t> </a:t>
            </a:r>
            <a:r>
              <a:rPr lang="nb-NO" dirty="0"/>
              <a:t>= </a:t>
            </a:r>
            <a:r>
              <a:rPr lang="nb-NO" dirty="0" smtClean="0"/>
              <a:t>0.10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19" y="1340768"/>
            <a:ext cx="7632848" cy="358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38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74" y="2276872"/>
            <a:ext cx="6760464" cy="161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75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99592" y="5598532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20.1 </a:t>
            </a:r>
            <a:r>
              <a:rPr lang="nb-NO" dirty="0"/>
              <a:t>Arealet som svarer til </a:t>
            </a:r>
            <a:r>
              <a:rPr lang="nb-NO" i="1" dirty="0"/>
              <a:t>P </a:t>
            </a:r>
            <a:r>
              <a:rPr lang="nb-NO" dirty="0"/>
              <a:t>(</a:t>
            </a:r>
            <a:r>
              <a:rPr lang="nb-NO" i="1" dirty="0"/>
              <a:t>Z </a:t>
            </a:r>
            <a:r>
              <a:rPr lang="nb-NO" dirty="0"/>
              <a:t>≤ −1)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03" y="1005340"/>
            <a:ext cx="6940394" cy="426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01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99592" y="5598532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20.2 </a:t>
            </a:r>
            <a:r>
              <a:rPr lang="nb-NO" dirty="0"/>
              <a:t>Arealet som svarer til </a:t>
            </a:r>
            <a:r>
              <a:rPr lang="nb-NO" i="1" dirty="0"/>
              <a:t>P </a:t>
            </a:r>
            <a:r>
              <a:rPr lang="nb-NO" dirty="0"/>
              <a:t>(</a:t>
            </a:r>
            <a:r>
              <a:rPr lang="nb-NO" i="1" dirty="0"/>
              <a:t>Z </a:t>
            </a:r>
            <a:r>
              <a:rPr lang="nb-NO" dirty="0"/>
              <a:t>≥ −1)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03" y="980728"/>
            <a:ext cx="6940394" cy="425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52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99592" y="5598532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20.3 </a:t>
            </a:r>
            <a:r>
              <a:rPr lang="nb-NO" dirty="0"/>
              <a:t>Tetthetskurven til </a:t>
            </a:r>
            <a:r>
              <a:rPr lang="nb-NO" i="1" dirty="0"/>
              <a:t>p</a:t>
            </a:r>
            <a:r>
              <a:rPr lang="nb-NO" dirty="0"/>
              <a:t>-verdien når </a:t>
            </a:r>
            <a:r>
              <a:rPr lang="nb-NO" i="1" dirty="0"/>
              <a:t>H</a:t>
            </a:r>
            <a:r>
              <a:rPr lang="nb-NO" baseline="-25000" dirty="0"/>
              <a:t>0</a:t>
            </a:r>
            <a:r>
              <a:rPr lang="nb-NO" dirty="0"/>
              <a:t> er sann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2" y="977439"/>
            <a:ext cx="7375313" cy="399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25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743" y="980728"/>
            <a:ext cx="4818513" cy="4001816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085127" y="5598532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17.1 </a:t>
            </a:r>
            <a:r>
              <a:rPr lang="nb-NO" dirty="0"/>
              <a:t>Histogram for </a:t>
            </a:r>
            <a:r>
              <a:rPr lang="nb-NO" dirty="0" smtClean="0"/>
              <a:t>alle DNB-kundene </a:t>
            </a:r>
            <a:r>
              <a:rPr lang="nb-NO" dirty="0"/>
              <a:t>i undersøkelsen</a:t>
            </a:r>
          </a:p>
        </p:txBody>
      </p:sp>
    </p:spTree>
    <p:extLst>
      <p:ext uri="{BB962C8B-B14F-4D97-AF65-F5344CB8AC3E}">
        <p14:creationId xmlns:p14="http://schemas.microsoft.com/office/powerpoint/2010/main" val="3487564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99592" y="5598532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20.4 </a:t>
            </a:r>
            <a:r>
              <a:rPr lang="nb-NO" dirty="0" err="1"/>
              <a:t>Styrkefunksjon</a:t>
            </a:r>
            <a:r>
              <a:rPr lang="nb-NO" dirty="0"/>
              <a:t> for </a:t>
            </a:r>
            <a:r>
              <a:rPr lang="el-GR" i="1" dirty="0" smtClean="0"/>
              <a:t>μ</a:t>
            </a:r>
            <a:r>
              <a:rPr lang="nb-NO" i="1" dirty="0" smtClean="0"/>
              <a:t> </a:t>
            </a:r>
            <a:r>
              <a:rPr lang="nb-NO" dirty="0" smtClean="0"/>
              <a:t>mellom </a:t>
            </a:r>
            <a:r>
              <a:rPr lang="nb-NO" dirty="0"/>
              <a:t>399 og 401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58" y="977439"/>
            <a:ext cx="4430883" cy="418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38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99592" y="5598532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20.5 </a:t>
            </a:r>
            <a:r>
              <a:rPr lang="nb-NO" dirty="0"/>
              <a:t>Statistisk styrke </a:t>
            </a:r>
            <a:r>
              <a:rPr lang="nb-NO" dirty="0" smtClean="0"/>
              <a:t>som funksjon </a:t>
            </a:r>
            <a:r>
              <a:rPr lang="nb-NO" dirty="0"/>
              <a:t>av </a:t>
            </a:r>
            <a:r>
              <a:rPr lang="nb-NO" i="1" dirty="0"/>
              <a:t>n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04" y="733484"/>
            <a:ext cx="3560791" cy="456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01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085127" y="5598532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17.2 </a:t>
            </a:r>
            <a:r>
              <a:rPr lang="nb-NO" dirty="0"/>
              <a:t>Histogram for </a:t>
            </a:r>
            <a:r>
              <a:rPr lang="nb-NO" dirty="0" smtClean="0"/>
              <a:t>alle DNB-kundene </a:t>
            </a:r>
            <a:r>
              <a:rPr lang="nb-NO" dirty="0"/>
              <a:t>i undersøkelsen</a:t>
            </a:r>
            <a:r>
              <a:rPr lang="nb-NO" dirty="0" smtClean="0"/>
              <a:t>, fordelt </a:t>
            </a:r>
            <a:r>
              <a:rPr lang="nb-NO" dirty="0"/>
              <a:t>på kjønn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742" y="980728"/>
            <a:ext cx="4818513" cy="402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80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085127" y="5598532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17.3 </a:t>
            </a:r>
            <a:r>
              <a:rPr lang="nb-NO" dirty="0"/>
              <a:t>Krysstabell over </a:t>
            </a:r>
            <a:r>
              <a:rPr lang="nb-NO" dirty="0" smtClean="0"/>
              <a:t>DNB-kundene i </a:t>
            </a:r>
            <a:r>
              <a:rPr lang="nb-NO" dirty="0"/>
              <a:t>undersøkelsen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95" y="980728"/>
            <a:ext cx="4818513" cy="420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33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68" y="2166360"/>
            <a:ext cx="6760464" cy="169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24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085127" y="5598532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18.1 </a:t>
            </a:r>
            <a:r>
              <a:rPr lang="nb-NO" dirty="0"/>
              <a:t>Åpenhet målt for 100 personer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45" y="1052736"/>
            <a:ext cx="5162509" cy="406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10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085126" y="5598532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18.2 </a:t>
            </a:r>
            <a:r>
              <a:rPr lang="nb-NO" dirty="0"/>
              <a:t>Fordelingen til </a:t>
            </a:r>
            <a:r>
              <a:rPr lang="nb-NO" i="1" dirty="0"/>
              <a:t>x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69" y="1077243"/>
            <a:ext cx="4000659" cy="405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8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107370" cy="54867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0"/>
            <a:ext cx="3107370" cy="54867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6" y="0"/>
            <a:ext cx="3107370" cy="548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43506" y="5373216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18.3 </a:t>
            </a:r>
            <a:r>
              <a:rPr lang="nb-NO" dirty="0"/>
              <a:t>95 % konfidensintervall </a:t>
            </a:r>
            <a:r>
              <a:rPr lang="nb-NO" dirty="0" smtClean="0"/>
              <a:t>for 20 </a:t>
            </a:r>
            <a:r>
              <a:rPr lang="nb-NO" dirty="0"/>
              <a:t>tilfeldige utvalg. De </a:t>
            </a:r>
            <a:r>
              <a:rPr lang="nb-NO" dirty="0" smtClean="0"/>
              <a:t>horisontale strekene </a:t>
            </a:r>
            <a:r>
              <a:rPr lang="nb-NO" dirty="0"/>
              <a:t>viser konfidensintervallene</a:t>
            </a:r>
            <a:r>
              <a:rPr lang="nb-NO" dirty="0" smtClean="0"/>
              <a:t>, med </a:t>
            </a:r>
            <a:r>
              <a:rPr lang="nb-NO" dirty="0"/>
              <a:t>utvalgsgjennomsnittet som en </a:t>
            </a:r>
            <a:r>
              <a:rPr lang="nb-NO" dirty="0" smtClean="0"/>
              <a:t>prikk i </a:t>
            </a:r>
            <a:r>
              <a:rPr lang="nb-NO" dirty="0"/>
              <a:t>midten. Den sanne verdien er </a:t>
            </a:r>
            <a:r>
              <a:rPr lang="el-GR" i="1" dirty="0"/>
              <a:t>μ </a:t>
            </a:r>
            <a:r>
              <a:rPr lang="el-GR" dirty="0"/>
              <a:t>= 100</a:t>
            </a:r>
            <a:r>
              <a:rPr lang="el-GR" dirty="0" smtClean="0"/>
              <a:t>.</a:t>
            </a:r>
            <a:r>
              <a:rPr lang="nb-NO" dirty="0" smtClean="0"/>
              <a:t> Vi </a:t>
            </a:r>
            <a:r>
              <a:rPr lang="nb-NO" dirty="0"/>
              <a:t>ser at alle </a:t>
            </a:r>
            <a:r>
              <a:rPr lang="nb-NO" dirty="0" smtClean="0"/>
              <a:t>utvalgene inneholder den samme </a:t>
            </a:r>
            <a:r>
              <a:rPr lang="nb-NO" dirty="0"/>
              <a:t>verdien, bortsett fra i utvalg 12.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292" y="575085"/>
            <a:ext cx="3549415" cy="479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58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4681</TotalTime>
  <Words>288</Words>
  <Application>Microsoft Office PowerPoint</Application>
  <PresentationFormat>Skjermfremvisning (4:3)</PresentationFormat>
  <Paragraphs>26</Paragraphs>
  <Slides>31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Ove</dc:creator>
  <cp:lastModifiedBy>Johansen, Christopher</cp:lastModifiedBy>
  <cp:revision>72</cp:revision>
  <dcterms:created xsi:type="dcterms:W3CDTF">2017-10-17T08:33:27Z</dcterms:created>
  <dcterms:modified xsi:type="dcterms:W3CDTF">2018-03-01T09:00:31Z</dcterms:modified>
</cp:coreProperties>
</file>